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handoutMasterIdLst>
    <p:handoutMasterId r:id="rId26"/>
  </p:handoutMasterIdLst>
  <p:sldIdLst>
    <p:sldId id="497" r:id="rId2"/>
    <p:sldId id="498" r:id="rId3"/>
    <p:sldId id="499" r:id="rId4"/>
    <p:sldId id="500" r:id="rId5"/>
    <p:sldId id="501" r:id="rId6"/>
    <p:sldId id="502" r:id="rId7"/>
    <p:sldId id="503" r:id="rId8"/>
    <p:sldId id="504" r:id="rId9"/>
    <p:sldId id="505" r:id="rId10"/>
    <p:sldId id="506" r:id="rId11"/>
    <p:sldId id="507" r:id="rId12"/>
    <p:sldId id="508" r:id="rId13"/>
    <p:sldId id="509" r:id="rId14"/>
    <p:sldId id="510" r:id="rId15"/>
    <p:sldId id="511" r:id="rId16"/>
    <p:sldId id="512" r:id="rId17"/>
    <p:sldId id="513" r:id="rId18"/>
    <p:sldId id="522" r:id="rId19"/>
    <p:sldId id="527" r:id="rId20"/>
    <p:sldId id="524" r:id="rId21"/>
    <p:sldId id="525" r:id="rId22"/>
    <p:sldId id="526" r:id="rId23"/>
    <p:sldId id="276" r:id="rId24"/>
  </p:sldIdLst>
  <p:sldSz cx="9144000" cy="5143500" type="screen16x9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603"/>
    <a:srgbClr val="F26603"/>
    <a:srgbClr val="F27703"/>
    <a:srgbClr val="EC7703"/>
    <a:srgbClr val="B7B8BA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56" autoAdjust="0"/>
    <p:restoredTop sz="90575" autoAdjust="0"/>
  </p:normalViewPr>
  <p:slideViewPr>
    <p:cSldViewPr snapToGrid="0" snapToObjects="1">
      <p:cViewPr varScale="1">
        <p:scale>
          <a:sx n="133" d="100"/>
          <a:sy n="133" d="100"/>
        </p:scale>
        <p:origin x="-296" y="-10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090"/>
    </p:cViewPr>
  </p:sorterViewPr>
  <p:notesViewPr>
    <p:cSldViewPr snapToGrid="0" snapToObjects="1">
      <p:cViewPr varScale="1">
        <p:scale>
          <a:sx n="66" d="100"/>
          <a:sy n="66" d="100"/>
        </p:scale>
        <p:origin x="283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620E2-03C6-41EC-B4AE-59BDAB8AA5C1}" type="datetimeFigureOut">
              <a:rPr lang="it-IT" smtClean="0"/>
              <a:pPr/>
              <a:t>13.07.16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C2D88-6EB4-4853-ABFD-50EDE239DDF4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50481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0FC9E-B73C-0740-97AB-507291E95A69}" type="datetimeFigureOut">
              <a:rPr lang="it-IT" smtClean="0"/>
              <a:pPr/>
              <a:t>13.07.16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0570D-933D-A041-8842-01FE4999BD1C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9085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20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21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22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20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Helvetica Neue"/>
                <a:cs typeface="Helvetica Neue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noProof="0" smtClean="0"/>
              <a:t>Fare clic per modificare lo stile del sottotitolo dello schema</a:t>
            </a:r>
            <a:endParaRPr lang="it-IT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  <a:lvl2pPr>
              <a:defRPr>
                <a:latin typeface="Helvetica Neue"/>
                <a:cs typeface="Helvetica Neue"/>
              </a:defRPr>
            </a:lvl2pPr>
            <a:lvl3pPr>
              <a:defRPr>
                <a:latin typeface="Helvetica Neue"/>
                <a:cs typeface="Helvetica Neue"/>
              </a:defRPr>
            </a:lvl3pPr>
            <a:lvl4pPr>
              <a:defRPr>
                <a:latin typeface="Helvetica Neue"/>
                <a:cs typeface="Helvetica Neue"/>
              </a:defRPr>
            </a:lvl4pPr>
            <a:lvl5pPr>
              <a:defRPr>
                <a:latin typeface="Helvetica Neue"/>
                <a:cs typeface="Helvetica Neue"/>
              </a:defRPr>
            </a:lvl5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Helvetica Neue"/>
                <a:cs typeface="Helvetica Neue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>
                <a:latin typeface="Helvetica Neue"/>
                <a:cs typeface="Helvetica Neue"/>
              </a:defRPr>
            </a:lvl1pPr>
            <a:lvl2pPr>
              <a:defRPr sz="2400">
                <a:latin typeface="Helvetica Neue"/>
                <a:cs typeface="Helvetica Neue"/>
              </a:defRPr>
            </a:lvl2pPr>
            <a:lvl3pPr>
              <a:defRPr sz="2000">
                <a:latin typeface="Helvetica Neue"/>
                <a:cs typeface="Helvetica Neue"/>
              </a:defRPr>
            </a:lvl3pPr>
            <a:lvl4pPr>
              <a:defRPr sz="1800">
                <a:latin typeface="Helvetica Neue"/>
                <a:cs typeface="Helvetica Neue"/>
              </a:defRPr>
            </a:lvl4pPr>
            <a:lvl5pPr>
              <a:defRPr sz="1800">
                <a:latin typeface="Helvetica Neue"/>
                <a:cs typeface="Helvetica Neue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>
                <a:latin typeface="Helvetica Neue"/>
                <a:cs typeface="Helvetica Neue"/>
              </a:defRPr>
            </a:lvl1pPr>
            <a:lvl2pPr>
              <a:defRPr sz="2400">
                <a:latin typeface="Helvetica Neue"/>
                <a:cs typeface="Helvetica Neue"/>
              </a:defRPr>
            </a:lvl2pPr>
            <a:lvl3pPr>
              <a:defRPr sz="2000">
                <a:latin typeface="Helvetica Neue"/>
                <a:cs typeface="Helvetica Neue"/>
              </a:defRPr>
            </a:lvl3pPr>
            <a:lvl4pPr>
              <a:defRPr sz="1800">
                <a:latin typeface="Helvetica Neue"/>
                <a:cs typeface="Helvetica Neue"/>
              </a:defRPr>
            </a:lvl4pPr>
            <a:lvl5pPr>
              <a:defRPr sz="1800">
                <a:latin typeface="Helvetica Neue"/>
                <a:cs typeface="Helvetica Neue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latin typeface="Helvetica Neue"/>
                <a:cs typeface="Helvetica Neu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>
                <a:latin typeface="Helvetica Neue"/>
                <a:cs typeface="Helvetica Neue"/>
              </a:defRPr>
            </a:lvl1pPr>
            <a:lvl2pPr>
              <a:defRPr sz="2000">
                <a:latin typeface="Helvetica Neue"/>
                <a:cs typeface="Helvetica Neue"/>
              </a:defRPr>
            </a:lvl2pPr>
            <a:lvl3pPr>
              <a:defRPr sz="1800">
                <a:latin typeface="Helvetica Neue"/>
                <a:cs typeface="Helvetica Neue"/>
              </a:defRPr>
            </a:lvl3pPr>
            <a:lvl4pPr>
              <a:defRPr sz="1600">
                <a:latin typeface="Helvetica Neue"/>
                <a:cs typeface="Helvetica Neue"/>
              </a:defRPr>
            </a:lvl4pPr>
            <a:lvl5pPr>
              <a:defRPr sz="1600">
                <a:latin typeface="Helvetica Neue"/>
                <a:cs typeface="Helvetica Neue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latin typeface="Helvetica Neue"/>
                <a:cs typeface="Helvetica Neu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>
                <a:latin typeface="Helvetica Neue"/>
                <a:cs typeface="Helvetica Neue"/>
              </a:defRPr>
            </a:lvl1pPr>
            <a:lvl2pPr>
              <a:defRPr sz="2000">
                <a:latin typeface="Helvetica Neue"/>
                <a:cs typeface="Helvetica Neue"/>
              </a:defRPr>
            </a:lvl2pPr>
            <a:lvl3pPr>
              <a:defRPr sz="1800">
                <a:latin typeface="Helvetica Neue"/>
                <a:cs typeface="Helvetica Neue"/>
              </a:defRPr>
            </a:lvl3pPr>
            <a:lvl4pPr>
              <a:defRPr sz="1600">
                <a:latin typeface="Helvetica Neue"/>
                <a:cs typeface="Helvetica Neue"/>
              </a:defRPr>
            </a:lvl4pPr>
            <a:lvl5pPr>
              <a:defRPr sz="1600">
                <a:latin typeface="Helvetica Neue"/>
                <a:cs typeface="Helvetica Neue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13.07.16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13.07.16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13.07.16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13.07.16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pPr/>
              <a:t>13.07.16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Helvetica Neue"/>
          <a:ea typeface="+mj-ea"/>
          <a:cs typeface="Helvetica Neue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6.jpeg"/><Relationship Id="rId8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8.jpeg"/><Relationship Id="rId8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10.jpeg"/><Relationship Id="rId8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12.jpeg"/><Relationship Id="rId8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14.jpeg"/><Relationship Id="rId8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18.jpeg"/><Relationship Id="rId8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18.jpeg"/><Relationship Id="rId7" Type="http://schemas.openxmlformats.org/officeDocument/2006/relationships/image" Target="../media/image5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" name="Gruppo 10"/>
          <p:cNvGrpSpPr/>
          <p:nvPr/>
        </p:nvGrpSpPr>
        <p:grpSpPr>
          <a:xfrm>
            <a:off x="2325797" y="939801"/>
            <a:ext cx="3957868" cy="4054076"/>
            <a:chOff x="2042160" y="762000"/>
            <a:chExt cx="4065772" cy="3935959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 l="3827" r="2755" b="7005"/>
            <a:stretch>
              <a:fillRect/>
            </a:stretch>
          </p:blipFill>
          <p:spPr bwMode="auto">
            <a:xfrm>
              <a:off x="2579872" y="762000"/>
              <a:ext cx="3528060" cy="3660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ttangolo 9"/>
            <p:cNvSpPr/>
            <p:nvPr/>
          </p:nvSpPr>
          <p:spPr>
            <a:xfrm>
              <a:off x="2042160" y="3604260"/>
              <a:ext cx="502920" cy="10936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976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1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sp>
        <p:nvSpPr>
          <p:cNvPr id="10" name="CasellaDiTesto 9"/>
          <p:cNvSpPr txBox="1"/>
          <p:nvPr/>
        </p:nvSpPr>
        <p:spPr>
          <a:xfrm>
            <a:off x="903349" y="752475"/>
            <a:ext cx="7560000" cy="2562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На мебельном рынке множество механизмов с подвесными дверьми, расположенными внахлест относительно друг друга, </a:t>
            </a:r>
            <a:r>
              <a:rPr lang="en-GB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начиная от самого простейшего (Командор-</a:t>
            </a:r>
            <a:r>
              <a:rPr lang="ru-RU" dirty="0" err="1" smtClean="0">
                <a:latin typeface="Helvetica Neue"/>
                <a:cs typeface="Helvetica Neue"/>
              </a:rPr>
              <a:t>Раум</a:t>
            </a:r>
            <a:r>
              <a:rPr lang="ru-RU" dirty="0" smtClean="0">
                <a:latin typeface="Helvetica Neue"/>
                <a:cs typeface="Helvetica Neue"/>
              </a:rPr>
              <a:t>+ и т.д.) до более технически сложных и состоящих из 2-х скрытых направляющих профилей</a:t>
            </a:r>
            <a:r>
              <a:rPr lang="ru-RU" dirty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сверху и снизу шкафа и дополнительных опций для комфорта клиента</a:t>
            </a:r>
            <a:r>
              <a:rPr lang="en-GB" dirty="0" smtClean="0">
                <a:latin typeface="Helvetica Neue"/>
                <a:cs typeface="Helvetica Neu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6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1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sp>
        <p:nvSpPr>
          <p:cNvPr id="12" name="CasellaDiTesto 11"/>
          <p:cNvSpPr txBox="1"/>
          <p:nvPr/>
        </p:nvSpPr>
        <p:spPr>
          <a:xfrm>
            <a:off x="496774" y="740283"/>
            <a:ext cx="8316000" cy="1315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Системы раздвижения дверей с профилями, расположенными внутри шкафа, накладными или врезными сверху и снизу</a:t>
            </a:r>
            <a:r>
              <a:rPr lang="en-GB" dirty="0" smtClean="0">
                <a:latin typeface="Helvetica Neue"/>
                <a:cs typeface="Helvetica Neue"/>
              </a:rPr>
              <a:t>: </a:t>
            </a:r>
            <a:r>
              <a:rPr lang="ru-RU" dirty="0" smtClean="0">
                <a:latin typeface="Helvetica Neue"/>
                <a:cs typeface="Helvetica Neue"/>
              </a:rPr>
              <a:t>очень низкая стоимость</a:t>
            </a:r>
            <a:r>
              <a:rPr lang="en-GB" dirty="0" smtClean="0">
                <a:latin typeface="Helvetica Neue"/>
                <a:cs typeface="Helvetica Neue"/>
              </a:rPr>
              <a:t>, </a:t>
            </a:r>
            <a:r>
              <a:rPr lang="ru-RU" dirty="0" smtClean="0">
                <a:latin typeface="Helvetica Neue"/>
                <a:cs typeface="Helvetica Neue"/>
              </a:rPr>
              <a:t>как правило без демпфирования (без доводчиков)</a:t>
            </a:r>
            <a:r>
              <a:rPr lang="it-IT" dirty="0" smtClean="0">
                <a:latin typeface="Helvetica Neue"/>
                <a:cs typeface="Helvetica Neue"/>
              </a:rPr>
              <a:t>.</a:t>
            </a:r>
          </a:p>
        </p:txBody>
      </p:sp>
      <p:pic>
        <p:nvPicPr>
          <p:cNvPr id="8" name="Picture 2" descr="http://cdn-1.faidatemania.it/o/j/come-fissare-una-porta-scorrevole-a-un-armadio_42821960e4993c7d5ad26eac4cc8118e.jpg"/>
          <p:cNvPicPr>
            <a:picLocks noChangeAspect="1" noChangeArrowheads="1"/>
          </p:cNvPicPr>
          <p:nvPr/>
        </p:nvPicPr>
        <p:blipFill>
          <a:blip r:embed="rId7" cstate="print"/>
          <a:srcRect l="16650" r="18699"/>
          <a:stretch>
            <a:fillRect/>
          </a:stretch>
        </p:blipFill>
        <p:spPr bwMode="auto">
          <a:xfrm>
            <a:off x="980343" y="2191852"/>
            <a:ext cx="2452013" cy="2520000"/>
          </a:xfrm>
          <a:prstGeom prst="rect">
            <a:avLst/>
          </a:prstGeom>
          <a:noFill/>
        </p:spPr>
      </p:pic>
      <p:pic>
        <p:nvPicPr>
          <p:cNvPr id="9" name="Picture 6" descr="http://www.bricoshop.it/images/image/binario-ante-scorrevole-0105.jpg"/>
          <p:cNvPicPr>
            <a:picLocks noChangeAspect="1" noChangeArrowheads="1"/>
          </p:cNvPicPr>
          <p:nvPr/>
        </p:nvPicPr>
        <p:blipFill>
          <a:blip r:embed="rId8" cstate="print"/>
          <a:srcRect r="12706"/>
          <a:stretch>
            <a:fillRect/>
          </a:stretch>
        </p:blipFill>
        <p:spPr bwMode="auto">
          <a:xfrm>
            <a:off x="5687992" y="2191852"/>
            <a:ext cx="2478151" cy="25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6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1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pic>
        <p:nvPicPr>
          <p:cNvPr id="188424" name="Picture 8" descr="Dispositivo superiore per ante scorrevoli, TopLine M"/>
          <p:cNvPicPr>
            <a:picLocks noChangeAspect="1" noChangeArrowheads="1"/>
          </p:cNvPicPr>
          <p:nvPr/>
        </p:nvPicPr>
        <p:blipFill>
          <a:blip r:embed="rId7" cstate="print"/>
          <a:srcRect t="5406"/>
          <a:stretch>
            <a:fillRect/>
          </a:stretch>
        </p:blipFill>
        <p:spPr bwMode="auto">
          <a:xfrm>
            <a:off x="4689221" y="2192100"/>
            <a:ext cx="3447539" cy="2520000"/>
          </a:xfrm>
          <a:prstGeom prst="rect">
            <a:avLst/>
          </a:prstGeom>
          <a:noFill/>
        </p:spPr>
      </p:pic>
      <p:pic>
        <p:nvPicPr>
          <p:cNvPr id="188426" name="Picture 10" descr="Dispositivo superiore per ante scorrevoli, TopLine M"/>
          <p:cNvPicPr>
            <a:picLocks noChangeAspect="1" noChangeArrowheads="1"/>
          </p:cNvPicPr>
          <p:nvPr/>
        </p:nvPicPr>
        <p:blipFill>
          <a:blip r:embed="rId8" cstate="print"/>
          <a:srcRect r="47364" b="4214"/>
          <a:stretch>
            <a:fillRect/>
          </a:stretch>
        </p:blipFill>
        <p:spPr bwMode="auto">
          <a:xfrm>
            <a:off x="973122" y="2192100"/>
            <a:ext cx="1792088" cy="2520000"/>
          </a:xfrm>
          <a:prstGeom prst="rect">
            <a:avLst/>
          </a:prstGeom>
          <a:noFill/>
        </p:spPr>
      </p:pic>
      <p:sp>
        <p:nvSpPr>
          <p:cNvPr id="13" name="CasellaDiTesto 12"/>
          <p:cNvSpPr txBox="1"/>
          <p:nvPr/>
        </p:nvSpPr>
        <p:spPr>
          <a:xfrm>
            <a:off x="884299" y="749808"/>
            <a:ext cx="7560000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Системы раздвижения дверей с направляющими профилями,</a:t>
            </a:r>
            <a:r>
              <a:rPr lang="en-GB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установленными по фронту каркаса шкафа</a:t>
            </a:r>
            <a:r>
              <a:rPr lang="en-GB" dirty="0" smtClean="0">
                <a:latin typeface="Helvetica Neue"/>
                <a:cs typeface="Helvetica Neue"/>
              </a:rPr>
              <a:t>: </a:t>
            </a:r>
            <a:r>
              <a:rPr lang="ru-RU" dirty="0" smtClean="0">
                <a:latin typeface="Helvetica Neue"/>
                <a:cs typeface="Helvetica Neue"/>
              </a:rPr>
              <a:t>эстетика внешнего вида не самая лучшая</a:t>
            </a:r>
            <a:r>
              <a:rPr lang="en-GB" dirty="0" smtClean="0">
                <a:latin typeface="Helvetica Neue"/>
                <a:cs typeface="Helvetica Neue"/>
              </a:rPr>
              <a:t>, </a:t>
            </a:r>
            <a:r>
              <a:rPr lang="ru-RU" dirty="0" smtClean="0">
                <a:latin typeface="Helvetica Neue"/>
                <a:cs typeface="Helvetica Neue"/>
              </a:rPr>
              <a:t>с функцией демпфирования – стопоры или  демпферы</a:t>
            </a:r>
            <a:r>
              <a:rPr lang="en-GB" dirty="0" smtClean="0">
                <a:latin typeface="Helvetica Neue"/>
                <a:cs typeface="Helvetica Neu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6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1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pic>
        <p:nvPicPr>
          <p:cNvPr id="218113" name="Picture 1" descr="C:\Users\w46\Dropbox\References pictures\Glow\glow poliform 1.jpg"/>
          <p:cNvPicPr>
            <a:picLocks noChangeAspect="1" noChangeArrowheads="1"/>
          </p:cNvPicPr>
          <p:nvPr/>
        </p:nvPicPr>
        <p:blipFill>
          <a:blip r:embed="rId7" cstate="print"/>
          <a:srcRect l="6285" r="18852" b="12939"/>
          <a:stretch>
            <a:fillRect/>
          </a:stretch>
        </p:blipFill>
        <p:spPr bwMode="auto">
          <a:xfrm>
            <a:off x="976754" y="2201625"/>
            <a:ext cx="3575068" cy="2520000"/>
          </a:xfrm>
          <a:prstGeom prst="rect">
            <a:avLst/>
          </a:prstGeom>
          <a:noFill/>
        </p:spPr>
      </p:pic>
      <p:pic>
        <p:nvPicPr>
          <p:cNvPr id="218115" name="Picture 3" descr="http://www.cionisoluzioni.it/CmsData/Guide%20e%20sistemi%20scorrevoli/scorrevolesterno.jpg"/>
          <p:cNvPicPr>
            <a:picLocks noChangeAspect="1" noChangeArrowheads="1"/>
          </p:cNvPicPr>
          <p:nvPr/>
        </p:nvPicPr>
        <p:blipFill>
          <a:blip r:embed="rId8" cstate="print"/>
          <a:srcRect l="14432" r="14469"/>
          <a:stretch>
            <a:fillRect/>
          </a:stretch>
        </p:blipFill>
        <p:spPr bwMode="auto">
          <a:xfrm>
            <a:off x="5589882" y="2182575"/>
            <a:ext cx="2558769" cy="2520000"/>
          </a:xfrm>
          <a:prstGeom prst="rect">
            <a:avLst/>
          </a:prstGeom>
          <a:noFill/>
        </p:spPr>
      </p:pic>
      <p:sp>
        <p:nvSpPr>
          <p:cNvPr id="13" name="CasellaDiTesto 12"/>
          <p:cNvSpPr txBox="1"/>
          <p:nvPr/>
        </p:nvSpPr>
        <p:spPr>
          <a:xfrm>
            <a:off x="893824" y="730758"/>
            <a:ext cx="7560000" cy="2146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0">
              <a:lnSpc>
                <a:spcPct val="150000"/>
              </a:lnSpc>
            </a:pPr>
            <a:r>
              <a:rPr lang="ru-RU" dirty="0">
                <a:latin typeface="Helvetica Neue"/>
                <a:cs typeface="Helvetica Neue"/>
              </a:rPr>
              <a:t>Системы раздвижения дверей с направляющими профилями</a:t>
            </a:r>
            <a:r>
              <a:rPr lang="ru-RU" dirty="0" smtClean="0">
                <a:latin typeface="Helvetica Neue"/>
                <a:cs typeface="Helvetica Neue"/>
              </a:rPr>
              <a:t>, установленными над верхней панелью и под нижней панелью шкафа</a:t>
            </a:r>
            <a:r>
              <a:rPr lang="en-GB" dirty="0" smtClean="0">
                <a:latin typeface="Helvetica Neue"/>
                <a:cs typeface="Helvetica Neue"/>
              </a:rPr>
              <a:t>: </a:t>
            </a:r>
            <a:r>
              <a:rPr lang="ru-RU" dirty="0" smtClean="0">
                <a:latin typeface="Helvetica Neue"/>
                <a:cs typeface="Helvetica Neue"/>
              </a:rPr>
              <a:t>с улучшенной эстетикой</a:t>
            </a:r>
            <a:r>
              <a:rPr lang="en-GB" dirty="0" smtClean="0">
                <a:latin typeface="Helvetica Neue"/>
                <a:cs typeface="Helvetica Neue"/>
              </a:rPr>
              <a:t>, </a:t>
            </a:r>
            <a:r>
              <a:rPr lang="ru-RU" dirty="0" smtClean="0">
                <a:latin typeface="Helvetica Neue"/>
                <a:cs typeface="Helvetica Neue"/>
              </a:rPr>
              <a:t>хорошие шумовые характеристики</a:t>
            </a:r>
            <a:r>
              <a:rPr lang="en-GB" dirty="0" smtClean="0">
                <a:latin typeface="Helvetica Neue"/>
                <a:cs typeface="Helvetica Neue"/>
              </a:rPr>
              <a:t>, </a:t>
            </a:r>
            <a:r>
              <a:rPr lang="ru-RU" dirty="0" smtClean="0">
                <a:latin typeface="Helvetica Neue"/>
                <a:cs typeface="Helvetica Neue"/>
              </a:rPr>
              <a:t>доводчики крепятся к дверям или устанавливаются в профилях</a:t>
            </a:r>
            <a:r>
              <a:rPr lang="en-GB" dirty="0" smtClean="0">
                <a:latin typeface="Helvetica Neue"/>
                <a:cs typeface="Helvetica Neu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6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1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sp>
        <p:nvSpPr>
          <p:cNvPr id="13" name="CasellaDiTesto 12"/>
          <p:cNvSpPr txBox="1"/>
          <p:nvPr/>
        </p:nvSpPr>
        <p:spPr>
          <a:xfrm>
            <a:off x="874774" y="740283"/>
            <a:ext cx="7560000" cy="1315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Доводчики внутри профилей обычно действуют только в 1-м направлении, поэтому для 2-х дверей нужно 2 доводчика - на открывание и 2 – на закрывание</a:t>
            </a:r>
            <a:r>
              <a:rPr lang="en-GB" dirty="0" smtClean="0">
                <a:latin typeface="Helvetica Neue"/>
                <a:cs typeface="Helvetica Neue"/>
              </a:rPr>
              <a:t>.</a:t>
            </a:r>
          </a:p>
        </p:txBody>
      </p:sp>
      <p:pic>
        <p:nvPicPr>
          <p:cNvPr id="222214" name="Picture 6" descr="http://cdn.terashop.it/Img/Prodotti/HD/CO050035.jpg"/>
          <p:cNvPicPr>
            <a:picLocks noChangeAspect="1" noChangeArrowheads="1"/>
          </p:cNvPicPr>
          <p:nvPr/>
        </p:nvPicPr>
        <p:blipFill>
          <a:blip r:embed="rId7" cstate="print"/>
          <a:srcRect l="4719" t="20443" r="7248" b="18372"/>
          <a:stretch>
            <a:fillRect/>
          </a:stretch>
        </p:blipFill>
        <p:spPr bwMode="auto">
          <a:xfrm>
            <a:off x="4514850" y="2190584"/>
            <a:ext cx="3625775" cy="2520000"/>
          </a:xfrm>
          <a:prstGeom prst="rect">
            <a:avLst/>
          </a:prstGeom>
          <a:noFill/>
        </p:spPr>
      </p:pic>
      <p:pic>
        <p:nvPicPr>
          <p:cNvPr id="222215" name="Picture 7"/>
          <p:cNvPicPr>
            <a:picLocks noChangeAspect="1" noChangeArrowheads="1"/>
          </p:cNvPicPr>
          <p:nvPr/>
        </p:nvPicPr>
        <p:blipFill>
          <a:blip r:embed="rId8" cstate="print"/>
          <a:srcRect t="12365" r="55243"/>
          <a:stretch>
            <a:fillRect/>
          </a:stretch>
        </p:blipFill>
        <p:spPr bwMode="auto">
          <a:xfrm>
            <a:off x="975109" y="2190584"/>
            <a:ext cx="3292091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6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1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sp>
        <p:nvSpPr>
          <p:cNvPr id="13" name="CasellaDiTesto 12"/>
          <p:cNvSpPr txBox="1"/>
          <p:nvPr/>
        </p:nvSpPr>
        <p:spPr>
          <a:xfrm>
            <a:off x="874775" y="740283"/>
            <a:ext cx="7560000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Доводчики, установленные на дверь, могут работать в 2-х направлениях</a:t>
            </a:r>
            <a:r>
              <a:rPr lang="en-GB" dirty="0" smtClean="0">
                <a:latin typeface="Helvetica Neue"/>
                <a:cs typeface="Helvetica Neue"/>
              </a:rPr>
              <a:t>. </a:t>
            </a:r>
            <a:r>
              <a:rPr lang="ru-RU" dirty="0" smtClean="0">
                <a:latin typeface="Helvetica Neue"/>
                <a:cs typeface="Helvetica Neue"/>
              </a:rPr>
              <a:t>Важно:</a:t>
            </a:r>
            <a:r>
              <a:rPr lang="en-GB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для правильной работы механизма</a:t>
            </a:r>
            <a:r>
              <a:rPr lang="en-GB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дверь должна быть геометрически прямой и ровной</a:t>
            </a:r>
            <a:r>
              <a:rPr lang="ru-RU" dirty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для обеспечения срабатывания активатора доводчика, установленного в профиле</a:t>
            </a:r>
            <a:r>
              <a:rPr lang="en-GB" dirty="0" smtClean="0">
                <a:latin typeface="Helvetica Neue"/>
                <a:cs typeface="Helvetica Neue"/>
              </a:rPr>
              <a:t>.</a:t>
            </a:r>
          </a:p>
        </p:txBody>
      </p:sp>
      <p:pic>
        <p:nvPicPr>
          <p:cNvPr id="224258" name="Picture 2" descr="http://www.hettich.com/fileadmin/content/images/press/PR_P36b.jpg"/>
          <p:cNvPicPr>
            <a:picLocks noChangeAspect="1" noChangeArrowheads="1"/>
          </p:cNvPicPr>
          <p:nvPr/>
        </p:nvPicPr>
        <p:blipFill>
          <a:blip r:embed="rId7" cstate="print"/>
          <a:srcRect r="15759"/>
          <a:stretch>
            <a:fillRect/>
          </a:stretch>
        </p:blipFill>
        <p:spPr bwMode="auto">
          <a:xfrm>
            <a:off x="1274189" y="2402513"/>
            <a:ext cx="2899951" cy="2294419"/>
          </a:xfrm>
          <a:prstGeom prst="rect">
            <a:avLst/>
          </a:prstGeom>
          <a:noFill/>
        </p:spPr>
      </p:pic>
      <p:pic>
        <p:nvPicPr>
          <p:cNvPr id="224259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50179" y="2402111"/>
            <a:ext cx="3513946" cy="229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e 11"/>
          <p:cNvSpPr/>
          <p:nvPr/>
        </p:nvSpPr>
        <p:spPr>
          <a:xfrm>
            <a:off x="6276975" y="3571875"/>
            <a:ext cx="857250" cy="5238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e 13"/>
          <p:cNvSpPr/>
          <p:nvPr/>
        </p:nvSpPr>
        <p:spPr>
          <a:xfrm>
            <a:off x="1274190" y="2867025"/>
            <a:ext cx="857250" cy="5238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1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sp>
        <p:nvSpPr>
          <p:cNvPr id="13" name="CasellaDiTesto 12"/>
          <p:cNvSpPr txBox="1"/>
          <p:nvPr/>
        </p:nvSpPr>
        <p:spPr>
          <a:xfrm>
            <a:off x="874775" y="740283"/>
            <a:ext cx="7560000" cy="2146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Доводчики всех типов</a:t>
            </a:r>
            <a:r>
              <a:rPr lang="en-GB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- пневматические</a:t>
            </a:r>
            <a:r>
              <a:rPr lang="en-GB" dirty="0" smtClean="0">
                <a:latin typeface="Helvetica Neue"/>
                <a:cs typeface="Helvetica Neue"/>
              </a:rPr>
              <a:t>, </a:t>
            </a:r>
            <a:r>
              <a:rPr lang="ru-RU" dirty="0" smtClean="0">
                <a:latin typeface="Helvetica Neue"/>
                <a:cs typeface="Helvetica Neue"/>
              </a:rPr>
              <a:t>гидравлические</a:t>
            </a:r>
            <a:r>
              <a:rPr lang="en-GB" dirty="0" smtClean="0">
                <a:latin typeface="Helvetica Neue"/>
                <a:cs typeface="Helvetica Neue"/>
              </a:rPr>
              <a:t>, </a:t>
            </a:r>
            <a:r>
              <a:rPr lang="ru-RU" dirty="0" smtClean="0">
                <a:latin typeface="Helvetica Neue"/>
                <a:cs typeface="Helvetica Neue"/>
              </a:rPr>
              <a:t>газовые,</a:t>
            </a:r>
            <a:r>
              <a:rPr lang="en-GB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масляные или пружинные</a:t>
            </a:r>
            <a:r>
              <a:rPr lang="en-GB" dirty="0" smtClean="0">
                <a:latin typeface="Helvetica Neue"/>
                <a:cs typeface="Helvetica Neue"/>
              </a:rPr>
              <a:t>, </a:t>
            </a:r>
            <a:r>
              <a:rPr lang="ru-RU" dirty="0" smtClean="0">
                <a:latin typeface="Helvetica Neue"/>
                <a:cs typeface="Helvetica Neue"/>
              </a:rPr>
              <a:t>используют тяговую пружину для доставки двери в конечное положение движения</a:t>
            </a:r>
            <a:r>
              <a:rPr lang="en-GB" dirty="0" smtClean="0">
                <a:latin typeface="Helvetica Neue"/>
                <a:cs typeface="Helvetica Neue"/>
              </a:rPr>
              <a:t>. </a:t>
            </a:r>
            <a:r>
              <a:rPr lang="ru-RU" dirty="0" smtClean="0">
                <a:latin typeface="Helvetica Neue"/>
                <a:cs typeface="Helvetica Neue"/>
              </a:rPr>
              <a:t>Сила действия пружины в </a:t>
            </a:r>
            <a:r>
              <a:rPr lang="en-GB" dirty="0" smtClean="0">
                <a:latin typeface="Helvetica Neue"/>
                <a:cs typeface="Helvetica Neue"/>
              </a:rPr>
              <a:t> N</a:t>
            </a:r>
            <a:r>
              <a:rPr lang="ru-RU" dirty="0" err="1" smtClean="0">
                <a:latin typeface="Helvetica Neue"/>
                <a:cs typeface="Helvetica Neue"/>
              </a:rPr>
              <a:t>хМ</a:t>
            </a:r>
            <a:r>
              <a:rPr lang="en-GB" dirty="0" smtClean="0">
                <a:latin typeface="Helvetica Neue"/>
                <a:cs typeface="Helvetica Neue"/>
              </a:rPr>
              <a:t>  </a:t>
            </a:r>
            <a:r>
              <a:rPr lang="ru-RU" dirty="0" smtClean="0">
                <a:latin typeface="Helvetica Neue"/>
                <a:cs typeface="Helvetica Neue"/>
              </a:rPr>
              <a:t>может быть различной, </a:t>
            </a:r>
            <a:r>
              <a:rPr lang="en-GB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но она одинакова для открывания или закрывания двери</a:t>
            </a:r>
            <a:r>
              <a:rPr lang="en-GB" dirty="0" smtClean="0">
                <a:latin typeface="Helvetica Neue"/>
                <a:cs typeface="Helvetica Neue"/>
              </a:rPr>
              <a:t>. </a:t>
            </a:r>
          </a:p>
        </p:txBody>
      </p:sp>
      <p:grpSp>
        <p:nvGrpSpPr>
          <p:cNvPr id="3" name="Gruppo 17"/>
          <p:cNvGrpSpPr/>
          <p:nvPr/>
        </p:nvGrpSpPr>
        <p:grpSpPr>
          <a:xfrm>
            <a:off x="1655190" y="2893658"/>
            <a:ext cx="5198360" cy="1827626"/>
            <a:chOff x="1312925" y="2393436"/>
            <a:chExt cx="5877551" cy="2520000"/>
          </a:xfrm>
        </p:grpSpPr>
        <p:pic>
          <p:nvPicPr>
            <p:cNvPr id="226306" name="Picture 2" descr="http://i00.i.aliimg.com/wsphoto/v0/1311469060_4/10pcs-Kitchen-Cabinet-Gliding-Sliding-Soft-Close-Drawer-Slides-Cupboard-Hydraulic-Buffer-Damper-Hardware.jpg"/>
            <p:cNvPicPr>
              <a:picLocks noChangeAspect="1" noChangeArrowheads="1"/>
            </p:cNvPicPr>
            <p:nvPr/>
          </p:nvPicPr>
          <p:blipFill>
            <a:blip r:embed="rId7" cstate="print"/>
            <a:srcRect t="26840" b="30285"/>
            <a:stretch>
              <a:fillRect/>
            </a:stretch>
          </p:blipFill>
          <p:spPr bwMode="auto">
            <a:xfrm>
              <a:off x="1312925" y="2393436"/>
              <a:ext cx="5877551" cy="2520000"/>
            </a:xfrm>
            <a:prstGeom prst="rect">
              <a:avLst/>
            </a:prstGeom>
            <a:noFill/>
          </p:spPr>
        </p:pic>
        <p:sp>
          <p:nvSpPr>
            <p:cNvPr id="15" name="Rettangolo 14"/>
            <p:cNvSpPr/>
            <p:nvPr/>
          </p:nvSpPr>
          <p:spPr>
            <a:xfrm>
              <a:off x="3381375" y="4552950"/>
              <a:ext cx="2286000" cy="34143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ttangolo 15"/>
            <p:cNvSpPr/>
            <p:nvPr/>
          </p:nvSpPr>
          <p:spPr>
            <a:xfrm>
              <a:off x="2139950" y="2408836"/>
              <a:ext cx="2286000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ttangolo 16"/>
            <p:cNvSpPr/>
            <p:nvPr/>
          </p:nvSpPr>
          <p:spPr>
            <a:xfrm>
              <a:off x="1319275" y="2406295"/>
              <a:ext cx="484250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Freccia a destra con strisce 18"/>
          <p:cNvSpPr/>
          <p:nvPr/>
        </p:nvSpPr>
        <p:spPr>
          <a:xfrm rot="1020000">
            <a:off x="4129373" y="3010509"/>
            <a:ext cx="847725" cy="32385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 smtClean="0">
                <a:solidFill>
                  <a:srgbClr val="FF0000"/>
                </a:solidFill>
              </a:rPr>
              <a:t>Nm</a:t>
            </a:r>
            <a:endParaRPr lang="en-GB" sz="10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1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sp>
        <p:nvSpPr>
          <p:cNvPr id="13" name="CasellaDiTesto 12"/>
          <p:cNvSpPr txBox="1"/>
          <p:nvPr/>
        </p:nvSpPr>
        <p:spPr>
          <a:xfrm>
            <a:off x="874774" y="740283"/>
            <a:ext cx="7560000" cy="2146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Устройство замедления имеет активатор, установленный непосредственно в профиле</a:t>
            </a:r>
            <a:r>
              <a:rPr lang="ru-RU" dirty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или на одном из кронштейн</a:t>
            </a:r>
            <a:r>
              <a:rPr lang="en-GB" dirty="0" smtClean="0">
                <a:latin typeface="Helvetica Neue"/>
                <a:cs typeface="Helvetica Neue"/>
              </a:rPr>
              <a:t>o</a:t>
            </a:r>
            <a:r>
              <a:rPr lang="ru-RU" dirty="0" smtClean="0">
                <a:latin typeface="Helvetica Neue"/>
                <a:cs typeface="Helvetica Neue"/>
              </a:rPr>
              <a:t>в,</a:t>
            </a:r>
            <a:r>
              <a:rPr lang="ru-RU" dirty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и он обуславливает начало замедления двери при срабатывании</a:t>
            </a:r>
            <a:r>
              <a:rPr lang="en-GB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доводчика</a:t>
            </a:r>
            <a:r>
              <a:rPr lang="en-GB" dirty="0" smtClean="0">
                <a:latin typeface="Helvetica Neue"/>
                <a:cs typeface="Helvetica Neue"/>
              </a:rPr>
              <a:t>. T</a:t>
            </a:r>
            <a:r>
              <a:rPr lang="ru-RU" dirty="0" err="1" smtClean="0">
                <a:latin typeface="Helvetica Neue"/>
                <a:cs typeface="Helvetica Neue"/>
              </a:rPr>
              <a:t>акие</a:t>
            </a:r>
            <a:r>
              <a:rPr lang="ru-RU" dirty="0" smtClean="0">
                <a:latin typeface="Helvetica Neue"/>
                <a:cs typeface="Helvetica Neue"/>
              </a:rPr>
              <a:t> доводчики имеют шумовой эффект при взводе и отпускании пружины</a:t>
            </a:r>
            <a:r>
              <a:rPr lang="en-GB" dirty="0" smtClean="0">
                <a:latin typeface="Helvetica Neue"/>
                <a:cs typeface="Helvetica Neue"/>
              </a:rPr>
              <a:t>.</a:t>
            </a:r>
          </a:p>
        </p:txBody>
      </p:sp>
      <p:pic>
        <p:nvPicPr>
          <p:cNvPr id="228354" name="Picture 2" descr="Ammortizzatore, applicabile su guide ad uscita semplice"/>
          <p:cNvPicPr>
            <a:picLocks noChangeAspect="1" noChangeArrowheads="1"/>
          </p:cNvPicPr>
          <p:nvPr/>
        </p:nvPicPr>
        <p:blipFill>
          <a:blip r:embed="rId7" cstate="print"/>
          <a:srcRect t="4951" b="5847"/>
          <a:stretch>
            <a:fillRect/>
          </a:stretch>
        </p:blipFill>
        <p:spPr bwMode="auto">
          <a:xfrm>
            <a:off x="4002117" y="2494609"/>
            <a:ext cx="4168420" cy="2247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6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1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sp>
        <p:nvSpPr>
          <p:cNvPr id="13" name="CasellaDiTesto 12"/>
          <p:cNvSpPr txBox="1"/>
          <p:nvPr/>
        </p:nvSpPr>
        <p:spPr>
          <a:xfrm>
            <a:off x="893824" y="742950"/>
            <a:ext cx="7560000" cy="1315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0">
              <a:lnSpc>
                <a:spcPct val="150000"/>
              </a:lnSpc>
            </a:pPr>
            <a:r>
              <a:rPr lang="en-GB" dirty="0" smtClean="0">
                <a:latin typeface="Helvetica Neue"/>
                <a:cs typeface="Helvetica Neue"/>
              </a:rPr>
              <a:t>Glow+ </a:t>
            </a:r>
            <a:r>
              <a:rPr lang="ru-RU" dirty="0" smtClean="0">
                <a:latin typeface="Helvetica Neue"/>
                <a:cs typeface="Helvetica Neue"/>
              </a:rPr>
              <a:t>представляет новый концепт </a:t>
            </a:r>
            <a:r>
              <a:rPr lang="en-GB" dirty="0" smtClean="0">
                <a:latin typeface="Helvetica Neue"/>
                <a:cs typeface="Helvetica Neue"/>
              </a:rPr>
              <a:t>concept </a:t>
            </a:r>
            <a:r>
              <a:rPr lang="ru-RU" dirty="0" smtClean="0">
                <a:latin typeface="Helvetica Neue"/>
                <a:cs typeface="Helvetica Neue"/>
              </a:rPr>
              <a:t>демпфирования дверей, который отличается от всех существующих на рынке систем открывания дверей</a:t>
            </a:r>
            <a:r>
              <a:rPr lang="en-GB" dirty="0" smtClean="0">
                <a:latin typeface="Helvetica Neue"/>
                <a:cs typeface="Helvetica Neu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6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1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sp>
        <p:nvSpPr>
          <p:cNvPr id="12" name="CasellaDiTesto 11"/>
          <p:cNvSpPr txBox="1"/>
          <p:nvPr/>
        </p:nvSpPr>
        <p:spPr>
          <a:xfrm>
            <a:off x="874775" y="740283"/>
            <a:ext cx="7046871" cy="4224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Основные преимущества</a:t>
            </a:r>
            <a:endParaRPr lang="en-GB" dirty="0" smtClean="0">
              <a:latin typeface="Helvetica Neue"/>
              <a:cs typeface="Helvetica Neue"/>
            </a:endParaRPr>
          </a:p>
          <a:p>
            <a:pPr defTabSz="0">
              <a:lnSpc>
                <a:spcPct val="150000"/>
              </a:lnSpc>
            </a:pPr>
            <a:endParaRPr lang="en-GB" dirty="0" smtClean="0">
              <a:latin typeface="Helvetica Neue"/>
              <a:cs typeface="Helvetica Neue"/>
            </a:endParaRPr>
          </a:p>
          <a:p>
            <a:pPr marL="342900" indent="-342900" defTabSz="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latin typeface="Helvetica Neue"/>
                <a:cs typeface="Helvetica Neue"/>
              </a:rPr>
              <a:t>Инновационная технология</a:t>
            </a:r>
            <a:endParaRPr lang="en-GB" dirty="0" smtClean="0">
              <a:latin typeface="Helvetica Neue"/>
              <a:cs typeface="Helvetica Neue"/>
            </a:endParaRPr>
          </a:p>
          <a:p>
            <a:pPr marL="342900" indent="-342900" defTabSz="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latin typeface="Helvetica Neue"/>
                <a:cs typeface="Helvetica Neue"/>
              </a:rPr>
              <a:t>Исключительно бесшумное скольжение и демпфирование</a:t>
            </a:r>
            <a:endParaRPr lang="en-GB" dirty="0" smtClean="0">
              <a:latin typeface="Helvetica Neue"/>
              <a:cs typeface="Helvetica Neue"/>
            </a:endParaRPr>
          </a:p>
          <a:p>
            <a:pPr marL="342900" indent="-342900" defTabSz="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latin typeface="Helvetica Neue"/>
                <a:cs typeface="Helvetica Neue"/>
              </a:rPr>
              <a:t>Мягкая</a:t>
            </a:r>
            <a:r>
              <a:rPr lang="ru-RU" dirty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работа доводчика, не требующая усилий </a:t>
            </a:r>
            <a:r>
              <a:rPr lang="en-GB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при открывании или закрывании дверей</a:t>
            </a:r>
            <a:endParaRPr lang="en-GB" dirty="0" smtClean="0">
              <a:latin typeface="Helvetica Neue"/>
              <a:cs typeface="Helvetica Neue"/>
            </a:endParaRPr>
          </a:p>
          <a:p>
            <a:pPr marL="342900" indent="-342900" defTabSz="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latin typeface="Helvetica Neue"/>
                <a:cs typeface="Helvetica Neue"/>
              </a:rPr>
              <a:t>Простой и недорогой набор компонентов</a:t>
            </a:r>
            <a:endParaRPr lang="en-GB" dirty="0" smtClean="0">
              <a:latin typeface="Helvetica Neue"/>
              <a:cs typeface="Helvetica Neue"/>
            </a:endParaRPr>
          </a:p>
          <a:p>
            <a:pPr marL="342900" indent="-342900" defTabSz="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latin typeface="Helvetica Neue"/>
                <a:cs typeface="Helvetica Neue"/>
              </a:rPr>
              <a:t>Легкий и быстрый монтаж</a:t>
            </a:r>
            <a:endParaRPr lang="en-GB" dirty="0" smtClean="0">
              <a:latin typeface="Helvetica Neue"/>
              <a:cs typeface="Helvetica Neue"/>
            </a:endParaRPr>
          </a:p>
          <a:p>
            <a:pPr marL="342900" indent="-342900" defTabSz="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latin typeface="Helvetica Neue"/>
                <a:cs typeface="Helvetica Neue"/>
              </a:rPr>
              <a:t>Великолепная эстетика (компонентов не видно!)</a:t>
            </a:r>
            <a:endParaRPr lang="en-GB" dirty="0" smtClean="0">
              <a:latin typeface="Helvetica Neue"/>
              <a:cs typeface="Helvetica Neue"/>
            </a:endParaRPr>
          </a:p>
          <a:p>
            <a:pPr defTabSz="0">
              <a:lnSpc>
                <a:spcPct val="150000"/>
              </a:lnSpc>
            </a:pPr>
            <a:endParaRPr lang="it-IT" dirty="0" smtClean="0"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976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1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sp>
        <p:nvSpPr>
          <p:cNvPr id="12" name="CasellaDiTesto 11"/>
          <p:cNvSpPr txBox="1"/>
          <p:nvPr/>
        </p:nvSpPr>
        <p:spPr>
          <a:xfrm>
            <a:off x="874774" y="762508"/>
            <a:ext cx="7560000" cy="2562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defTabSz="0">
              <a:lnSpc>
                <a:spcPct val="150000"/>
              </a:lnSpc>
              <a:buAutoNum type="arabicPeriod"/>
            </a:pPr>
            <a:r>
              <a:rPr lang="ru-RU" dirty="0" smtClean="0">
                <a:latin typeface="Helvetica Neue"/>
                <a:cs typeface="Helvetica Neue"/>
              </a:rPr>
              <a:t>Инновационная магнитно-гидравлическая технология</a:t>
            </a:r>
            <a:r>
              <a:rPr lang="en-GB" dirty="0" smtClean="0">
                <a:latin typeface="Helvetica Neue"/>
                <a:cs typeface="Helvetica Neue"/>
              </a:rPr>
              <a:t>. Glow+ </a:t>
            </a:r>
            <a:r>
              <a:rPr lang="ru-RU" dirty="0" smtClean="0">
                <a:latin typeface="Helvetica Neue"/>
                <a:cs typeface="Helvetica Neue"/>
              </a:rPr>
              <a:t>- первая в мире система</a:t>
            </a:r>
            <a:r>
              <a:rPr lang="en-GB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с использованием магнита</a:t>
            </a:r>
            <a:r>
              <a:rPr lang="en-GB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для работы доводчика</a:t>
            </a:r>
            <a:r>
              <a:rPr lang="en-GB" dirty="0" smtClean="0">
                <a:latin typeface="Helvetica Neue"/>
                <a:cs typeface="Helvetica Neue"/>
              </a:rPr>
              <a:t>. </a:t>
            </a:r>
            <a:r>
              <a:rPr lang="ru-RU" dirty="0" smtClean="0">
                <a:latin typeface="Helvetica Neue"/>
                <a:cs typeface="Helvetica Neue"/>
              </a:rPr>
              <a:t>Мы постоянно сотрудничаем с</a:t>
            </a:r>
            <a:r>
              <a:rPr lang="en-GB" dirty="0" smtClean="0">
                <a:latin typeface="Helvetica Neue"/>
                <a:cs typeface="Helvetica Neue"/>
              </a:rPr>
              <a:t> Italian Research Council (</a:t>
            </a:r>
            <a:r>
              <a:rPr lang="ru-RU" dirty="0" smtClean="0">
                <a:latin typeface="Helvetica Neue"/>
                <a:cs typeface="Helvetica Neue"/>
              </a:rPr>
              <a:t>Итальянский Центр Исследований</a:t>
            </a:r>
            <a:r>
              <a:rPr lang="en-GB" dirty="0" smtClean="0">
                <a:latin typeface="Helvetica Neue"/>
                <a:cs typeface="Helvetica Neue"/>
              </a:rPr>
              <a:t>) </a:t>
            </a:r>
            <a:r>
              <a:rPr lang="ru-RU" dirty="0" smtClean="0">
                <a:latin typeface="Helvetica Neue"/>
                <a:cs typeface="Helvetica Neue"/>
              </a:rPr>
              <a:t>для оптимизации применения натуральных </a:t>
            </a:r>
            <a:r>
              <a:rPr lang="ru-RU" dirty="0" smtClean="0">
                <a:latin typeface="Helvetica Neue"/>
                <a:cs typeface="Helvetica Neue"/>
              </a:rPr>
              <a:t>материалов</a:t>
            </a:r>
            <a:r>
              <a:rPr lang="en-GB" dirty="0" smtClean="0">
                <a:latin typeface="Helvetica Neue"/>
                <a:cs typeface="Helvetica Neue"/>
              </a:rPr>
              <a:t>.</a:t>
            </a:r>
          </a:p>
          <a:p>
            <a:pPr marL="342900" indent="-342900" algn="just" defTabSz="0">
              <a:lnSpc>
                <a:spcPct val="150000"/>
              </a:lnSpc>
              <a:buFont typeface="+mj-lt"/>
              <a:buAutoNum type="arabicPeriod"/>
            </a:pPr>
            <a:endParaRPr lang="it-IT" dirty="0" smtClean="0">
              <a:latin typeface="Helvetica Neue"/>
              <a:cs typeface="Helvetica Neue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 cstate="print"/>
          <a:srcRect l="28755" t="24296" r="4661" b="10088"/>
          <a:stretch>
            <a:fillRect/>
          </a:stretch>
        </p:blipFill>
        <p:spPr bwMode="auto">
          <a:xfrm>
            <a:off x="1470488" y="2852976"/>
            <a:ext cx="2927423" cy="1853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Freccia a destra con strisce 16"/>
          <p:cNvSpPr/>
          <p:nvPr/>
        </p:nvSpPr>
        <p:spPr>
          <a:xfrm rot="974952">
            <a:off x="1948222" y="3526297"/>
            <a:ext cx="583663" cy="311888"/>
          </a:xfrm>
          <a:prstGeom prst="strip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ccia a destra con strisce 17"/>
          <p:cNvSpPr/>
          <p:nvPr/>
        </p:nvSpPr>
        <p:spPr>
          <a:xfrm rot="11790078">
            <a:off x="2984628" y="3828775"/>
            <a:ext cx="583663" cy="311888"/>
          </a:xfrm>
          <a:prstGeom prst="striped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8" cstate="print"/>
          <a:srcRect l="48095" t="33671" r="4979" b="9481"/>
          <a:stretch>
            <a:fillRect/>
          </a:stretch>
        </p:blipFill>
        <p:spPr bwMode="auto">
          <a:xfrm>
            <a:off x="5383009" y="2852976"/>
            <a:ext cx="2767511" cy="1853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76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9" name="CasellaDiTesto 8"/>
          <p:cNvSpPr txBox="1"/>
          <p:nvPr/>
        </p:nvSpPr>
        <p:spPr>
          <a:xfrm>
            <a:off x="988290" y="1632880"/>
            <a:ext cx="7309807" cy="31519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endParaRPr lang="it-IT" sz="1400" dirty="0" smtClean="0">
              <a:latin typeface="Helvetica Neue"/>
              <a:cs typeface="Helvetica Neue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16900" y="3517365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1. inserting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6140083" y="3517365"/>
            <a:ext cx="1117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3. Locking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307863" y="3517365"/>
            <a:ext cx="1448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2. Positioning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6" cstate="print"/>
          <a:srcRect l="28755" t="24296" r="4661" b="10088"/>
          <a:stretch>
            <a:fillRect/>
          </a:stretch>
        </p:blipFill>
        <p:spPr bwMode="auto">
          <a:xfrm>
            <a:off x="979823" y="2563440"/>
            <a:ext cx="3412038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sp>
        <p:nvSpPr>
          <p:cNvPr id="17" name="CasellaDiTesto 16"/>
          <p:cNvSpPr txBox="1"/>
          <p:nvPr/>
        </p:nvSpPr>
        <p:spPr>
          <a:xfrm>
            <a:off x="884914" y="761157"/>
            <a:ext cx="7560000" cy="1315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defTabSz="0">
              <a:lnSpc>
                <a:spcPct val="150000"/>
              </a:lnSpc>
            </a:pPr>
            <a:r>
              <a:rPr lang="it-IT" dirty="0" smtClean="0">
                <a:latin typeface="Helvetica Neue"/>
                <a:cs typeface="Helvetica Neue"/>
              </a:rPr>
              <a:t>2.	</a:t>
            </a:r>
            <a:r>
              <a:rPr lang="ru-RU" dirty="0" smtClean="0">
                <a:latin typeface="Helvetica Neue"/>
                <a:cs typeface="Helvetica Neue"/>
              </a:rPr>
              <a:t>Абсолютно бесшумная работа доводчиков</a:t>
            </a:r>
            <a:r>
              <a:rPr lang="en-GB" dirty="0" smtClean="0">
                <a:latin typeface="Helvetica Neue"/>
                <a:cs typeface="Helvetica Neue"/>
              </a:rPr>
              <a:t>. Glow+ </a:t>
            </a:r>
            <a:r>
              <a:rPr lang="ru-RU" dirty="0" smtClean="0">
                <a:latin typeface="Helvetica Neue"/>
                <a:cs typeface="Helvetica Neue"/>
              </a:rPr>
              <a:t>не требует применения механизма взвода-отпускания, и гарантирует</a:t>
            </a:r>
            <a:r>
              <a:rPr lang="en-GB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бесшумное демпфирование как никакая другая система в мире!</a:t>
            </a:r>
            <a:endParaRPr lang="en-GB" dirty="0" smtClean="0">
              <a:latin typeface="Helvetica Neue"/>
              <a:cs typeface="Helvetica Neue"/>
            </a:endParaRPr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81899" y="2563440"/>
            <a:ext cx="1854341" cy="138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 descr="Sistema di ammortizzatori di chiusura soft"/>
          <p:cNvPicPr>
            <a:picLocks noChangeAspect="1" noChangeArrowheads="1"/>
          </p:cNvPicPr>
          <p:nvPr/>
        </p:nvPicPr>
        <p:blipFill>
          <a:blip r:embed="rId9" cstate="print"/>
          <a:srcRect t="9252" b="5921"/>
          <a:stretch>
            <a:fillRect/>
          </a:stretch>
        </p:blipFill>
        <p:spPr bwMode="auto">
          <a:xfrm>
            <a:off x="6582387" y="2563441"/>
            <a:ext cx="1559937" cy="1383710"/>
          </a:xfrm>
          <a:prstGeom prst="rect">
            <a:avLst/>
          </a:prstGeom>
          <a:noFill/>
        </p:spPr>
      </p:pic>
      <p:sp>
        <p:nvSpPr>
          <p:cNvPr id="18" name="Ovale 17"/>
          <p:cNvSpPr/>
          <p:nvPr/>
        </p:nvSpPr>
        <p:spPr>
          <a:xfrm>
            <a:off x="5465135" y="2870791"/>
            <a:ext cx="552893" cy="503274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e 18"/>
          <p:cNvSpPr/>
          <p:nvPr/>
        </p:nvSpPr>
        <p:spPr>
          <a:xfrm>
            <a:off x="6981250" y="3122428"/>
            <a:ext cx="552893" cy="503274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/>
          <p:cNvSpPr/>
          <p:nvPr/>
        </p:nvSpPr>
        <p:spPr>
          <a:xfrm>
            <a:off x="5439057" y="3982931"/>
            <a:ext cx="30258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Helvetica Neue"/>
                <a:cs typeface="Helvetica Neue"/>
              </a:rPr>
              <a:t>Традиционные доводчики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27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6" name="CasellaDiTesto 15"/>
          <p:cNvSpPr txBox="1"/>
          <p:nvPr/>
        </p:nvSpPr>
        <p:spPr>
          <a:xfrm>
            <a:off x="216900" y="3517365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1. inserting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6140083" y="3517365"/>
            <a:ext cx="1117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3. Locking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5427286" y="3517365"/>
            <a:ext cx="1448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2. Positioning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7323531" y="3154250"/>
            <a:ext cx="865206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0">
              <a:lnSpc>
                <a:spcPct val="150000"/>
              </a:lnSpc>
            </a:pPr>
            <a:r>
              <a:rPr lang="it-IT" dirty="0" smtClean="0">
                <a:solidFill>
                  <a:schemeClr val="bg1"/>
                </a:solidFill>
                <a:latin typeface="Helvetica Neue"/>
                <a:cs typeface="Helvetica Neue"/>
              </a:rPr>
              <a:t>70 kg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6848125" y="3155345"/>
            <a:ext cx="86520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0">
              <a:lnSpc>
                <a:spcPct val="150000"/>
              </a:lnSpc>
            </a:pPr>
            <a:r>
              <a:rPr lang="it-IT" dirty="0" smtClean="0">
                <a:solidFill>
                  <a:schemeClr val="bg1"/>
                </a:solidFill>
                <a:latin typeface="Helvetica Neue"/>
                <a:cs typeface="Helvetica Neue"/>
              </a:rPr>
              <a:t>45 kg</a:t>
            </a:r>
          </a:p>
        </p:txBody>
      </p:sp>
      <p:pic>
        <p:nvPicPr>
          <p:cNvPr id="18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sp>
        <p:nvSpPr>
          <p:cNvPr id="19" name="CasellaDiTesto 18"/>
          <p:cNvSpPr txBox="1"/>
          <p:nvPr/>
        </p:nvSpPr>
        <p:spPr>
          <a:xfrm>
            <a:off x="893617" y="759379"/>
            <a:ext cx="7560000" cy="2146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defTabSz="0">
              <a:lnSpc>
                <a:spcPct val="150000"/>
              </a:lnSpc>
              <a:buFontTx/>
              <a:buAutoNum type="arabicPeriod" startAt="3"/>
            </a:pPr>
            <a:r>
              <a:rPr lang="ru-RU" dirty="0" smtClean="0">
                <a:latin typeface="Helvetica Neue"/>
                <a:cs typeface="Helvetica Neue"/>
              </a:rPr>
              <a:t>Мягкое скольжения и открывание-закрывание без усилий</a:t>
            </a:r>
            <a:r>
              <a:rPr lang="ru-RU" dirty="0">
                <a:latin typeface="Helvetica Neue"/>
                <a:cs typeface="Helvetica Neue"/>
              </a:rPr>
              <a:t>.</a:t>
            </a:r>
            <a:r>
              <a:rPr lang="en-GB" dirty="0" smtClean="0">
                <a:latin typeface="Helvetica Neue"/>
                <a:cs typeface="Helvetica Neue"/>
              </a:rPr>
              <a:t>  </a:t>
            </a:r>
            <a:r>
              <a:rPr lang="ru-RU" dirty="0" smtClean="0">
                <a:latin typeface="Helvetica Neue"/>
                <a:cs typeface="Helvetica Neue"/>
              </a:rPr>
              <a:t>Магнитное поле замещает действие силовой пружины и генерирует силовое поле, необходимое для плавного прихода двери в конечное положение.</a:t>
            </a:r>
            <a:r>
              <a:rPr lang="it-IT" dirty="0" smtClean="0">
                <a:latin typeface="Helvetica Neue"/>
                <a:cs typeface="Helvetica Neue"/>
              </a:rPr>
              <a:t> Glow+ </a:t>
            </a:r>
            <a:r>
              <a:rPr lang="ru-RU" dirty="0" smtClean="0">
                <a:latin typeface="Helvetica Neue"/>
                <a:cs typeface="Helvetica Neue"/>
              </a:rPr>
              <a:t>требует всего</a:t>
            </a:r>
            <a:r>
              <a:rPr lang="it-IT" dirty="0" smtClean="0">
                <a:latin typeface="Helvetica Neue"/>
                <a:cs typeface="Helvetica Neue"/>
              </a:rPr>
              <a:t> 15-16Nm </a:t>
            </a:r>
            <a:r>
              <a:rPr lang="ru-RU" dirty="0" smtClean="0">
                <a:latin typeface="Helvetica Neue"/>
                <a:cs typeface="Helvetica Neue"/>
              </a:rPr>
              <a:t>в качестве прикладываемого усилия</a:t>
            </a:r>
            <a:r>
              <a:rPr lang="it-IT" dirty="0" smtClean="0">
                <a:latin typeface="Helvetica Neue"/>
                <a:cs typeface="Helvetica Neue"/>
              </a:rPr>
              <a:t>.</a:t>
            </a:r>
          </a:p>
        </p:txBody>
      </p:sp>
      <p:grpSp>
        <p:nvGrpSpPr>
          <p:cNvPr id="3" name="Gruppo 21"/>
          <p:cNvGrpSpPr/>
          <p:nvPr/>
        </p:nvGrpSpPr>
        <p:grpSpPr>
          <a:xfrm>
            <a:off x="5733502" y="2564126"/>
            <a:ext cx="2417135" cy="2160000"/>
            <a:chOff x="5061097" y="2290685"/>
            <a:chExt cx="2417135" cy="2592040"/>
          </a:xfrm>
        </p:grpSpPr>
        <p:pic>
          <p:nvPicPr>
            <p:cNvPr id="30721" name="Picture 1" descr="C:\Users\w46\Desktop\TEMPORANEI\armadi-ante-scorrevoli.jpg"/>
            <p:cNvPicPr>
              <a:picLocks noChangeAspect="1" noChangeArrowheads="1"/>
            </p:cNvPicPr>
            <p:nvPr/>
          </p:nvPicPr>
          <p:blipFill>
            <a:blip r:embed="rId7" cstate="print"/>
            <a:srcRect l="10653" r="39356"/>
            <a:stretch>
              <a:fillRect/>
            </a:stretch>
          </p:blipFill>
          <p:spPr bwMode="auto">
            <a:xfrm>
              <a:off x="5061097" y="2290685"/>
              <a:ext cx="2417135" cy="2592040"/>
            </a:xfrm>
            <a:prstGeom prst="rect">
              <a:avLst/>
            </a:prstGeom>
            <a:noFill/>
          </p:spPr>
        </p:pic>
        <p:sp>
          <p:nvSpPr>
            <p:cNvPr id="17" name="Freccia a destra con strisce 16"/>
            <p:cNvSpPr/>
            <p:nvPr/>
          </p:nvSpPr>
          <p:spPr>
            <a:xfrm rot="10800000">
              <a:off x="6422062" y="3155006"/>
              <a:ext cx="878113" cy="843341"/>
            </a:xfrm>
            <a:prstGeom prst="stripedRightArrow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Freccia a destra con strisce 19"/>
            <p:cNvSpPr/>
            <p:nvPr/>
          </p:nvSpPr>
          <p:spPr>
            <a:xfrm>
              <a:off x="5223696" y="3160086"/>
              <a:ext cx="878113" cy="843341"/>
            </a:xfrm>
            <a:prstGeom prst="stripedRightArrow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54227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9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sp>
        <p:nvSpPr>
          <p:cNvPr id="12" name="CasellaDiTesto 11"/>
          <p:cNvSpPr txBox="1"/>
          <p:nvPr/>
        </p:nvSpPr>
        <p:spPr>
          <a:xfrm>
            <a:off x="883918" y="769807"/>
            <a:ext cx="7560000" cy="183014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just" defTabSz="0">
              <a:lnSpc>
                <a:spcPct val="150000"/>
              </a:lnSpc>
            </a:pPr>
            <a:r>
              <a:rPr lang="it-IT" dirty="0" smtClean="0">
                <a:latin typeface="Helvetica Neue"/>
                <a:cs typeface="Helvetica Neue"/>
              </a:rPr>
              <a:t>4.	</a:t>
            </a:r>
            <a:r>
              <a:rPr lang="ru-RU" dirty="0" smtClean="0">
                <a:latin typeface="Helvetica Neue"/>
                <a:cs typeface="Helvetica Neue"/>
              </a:rPr>
              <a:t>Простой набор компонентов</a:t>
            </a:r>
            <a:r>
              <a:rPr lang="en-GB" dirty="0" smtClean="0">
                <a:latin typeface="Helvetica Neue"/>
                <a:cs typeface="Helvetica Neue"/>
              </a:rPr>
              <a:t>. </a:t>
            </a:r>
            <a:r>
              <a:rPr lang="ru-RU" dirty="0" smtClean="0">
                <a:latin typeface="Helvetica Neue"/>
                <a:cs typeface="Helvetica Neue"/>
              </a:rPr>
              <a:t>Поскольку набор компонентов не велик, система очень проста в монтаже и одновременно надежна</a:t>
            </a:r>
            <a:r>
              <a:rPr lang="en-GB" dirty="0" smtClean="0">
                <a:latin typeface="Helvetica Neue"/>
                <a:cs typeface="Helvetica Neue"/>
              </a:rPr>
              <a:t>. </a:t>
            </a:r>
            <a:r>
              <a:rPr lang="ru-RU" dirty="0" smtClean="0">
                <a:latin typeface="Helvetica Neue"/>
                <a:cs typeface="Helvetica Neue"/>
              </a:rPr>
              <a:t>Нужно всего лишь установить 2 стопора и 1 доводчик для 1-й двери в профиле</a:t>
            </a:r>
            <a:r>
              <a:rPr lang="ru-RU" dirty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без применения винтов или </a:t>
            </a:r>
            <a:r>
              <a:rPr lang="ru-RU" dirty="0" err="1" smtClean="0">
                <a:latin typeface="Helvetica Neue"/>
                <a:cs typeface="Helvetica Neue"/>
              </a:rPr>
              <a:t>саморезов</a:t>
            </a:r>
            <a:r>
              <a:rPr lang="it-IT" dirty="0" smtClean="0">
                <a:latin typeface="Helvetica Neue"/>
                <a:cs typeface="Helvetica Neue"/>
              </a:rPr>
              <a:t>.</a:t>
            </a:r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7" cstate="print"/>
          <a:srcRect l="13708" t="12061" b="6882"/>
          <a:stretch>
            <a:fillRect/>
          </a:stretch>
        </p:blipFill>
        <p:spPr bwMode="auto">
          <a:xfrm>
            <a:off x="4082664" y="2454174"/>
            <a:ext cx="4063224" cy="224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4227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9" name="CasellaDiTesto 8"/>
          <p:cNvSpPr txBox="1"/>
          <p:nvPr/>
        </p:nvSpPr>
        <p:spPr>
          <a:xfrm>
            <a:off x="988290" y="1632880"/>
            <a:ext cx="7309807" cy="31519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endParaRPr lang="it-IT" sz="1400" dirty="0" smtClean="0">
              <a:latin typeface="Helvetica Neue"/>
              <a:cs typeface="Helvetica Neue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16900" y="3517365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1. inserting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5526523" y="3517365"/>
            <a:ext cx="1117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3. Locking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14" name="Connettore 2 13"/>
          <p:cNvCxnSpPr/>
          <p:nvPr/>
        </p:nvCxnSpPr>
        <p:spPr>
          <a:xfrm>
            <a:off x="5220549" y="3601352"/>
            <a:ext cx="713323" cy="28534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sp>
        <p:nvSpPr>
          <p:cNvPr id="17" name="CasellaDiTesto 16"/>
          <p:cNvSpPr txBox="1"/>
          <p:nvPr/>
        </p:nvSpPr>
        <p:spPr>
          <a:xfrm>
            <a:off x="884145" y="760846"/>
            <a:ext cx="7560000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defTabSz="0">
              <a:lnSpc>
                <a:spcPct val="150000"/>
              </a:lnSpc>
            </a:pPr>
            <a:r>
              <a:rPr lang="it-IT" dirty="0" smtClean="0">
                <a:latin typeface="Helvetica Neue"/>
                <a:cs typeface="Helvetica Neue"/>
              </a:rPr>
              <a:t>5.	</a:t>
            </a:r>
            <a:r>
              <a:rPr lang="ru-RU" dirty="0" smtClean="0">
                <a:latin typeface="Helvetica Neue"/>
                <a:cs typeface="Helvetica Neue"/>
              </a:rPr>
              <a:t>Простая регулировка</a:t>
            </a:r>
            <a:r>
              <a:rPr lang="en-GB" dirty="0" smtClean="0">
                <a:latin typeface="Helvetica Neue"/>
                <a:cs typeface="Helvetica Neue"/>
              </a:rPr>
              <a:t>. </a:t>
            </a:r>
            <a:r>
              <a:rPr lang="ru-RU" dirty="0" smtClean="0">
                <a:latin typeface="Helvetica Neue"/>
                <a:cs typeface="Helvetica Neue"/>
              </a:rPr>
              <a:t>Стопоры имеют инновационную технологию «авто-замок» (</a:t>
            </a:r>
            <a:r>
              <a:rPr lang="ru-RU" dirty="0" err="1" smtClean="0">
                <a:latin typeface="Helvetica Neue"/>
                <a:cs typeface="Helvetica Neue"/>
              </a:rPr>
              <a:t>auto-lock</a:t>
            </a:r>
            <a:r>
              <a:rPr lang="ru-RU" dirty="0" smtClean="0">
                <a:latin typeface="Helvetica Neue"/>
                <a:cs typeface="Helvetica Neue"/>
              </a:rPr>
              <a:t>),</a:t>
            </a:r>
            <a:r>
              <a:rPr lang="en-GB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позволяющую быстро разблокировать и сдвинуть стопоры, просто повернув деталь стопора отверткой на</a:t>
            </a:r>
            <a:r>
              <a:rPr lang="en-GB" dirty="0" smtClean="0">
                <a:latin typeface="Helvetica Neue"/>
                <a:cs typeface="Helvetica Neue"/>
              </a:rPr>
              <a:t> 90</a:t>
            </a:r>
            <a:r>
              <a:rPr lang="en-GB" baseline="30000" dirty="0" smtClean="0">
                <a:latin typeface="Helvetica Neue"/>
                <a:cs typeface="Helvetica Neue"/>
              </a:rPr>
              <a:t>°</a:t>
            </a:r>
            <a:r>
              <a:rPr lang="en-GB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градусов</a:t>
            </a:r>
            <a:r>
              <a:rPr lang="it-IT" dirty="0" smtClean="0">
                <a:latin typeface="Helvetica Neue"/>
                <a:cs typeface="Helvetica Neue"/>
              </a:rPr>
              <a:t>.</a:t>
            </a:r>
          </a:p>
        </p:txBody>
      </p:sp>
      <p:grpSp>
        <p:nvGrpSpPr>
          <p:cNvPr id="3" name="Gruppo 30"/>
          <p:cNvGrpSpPr/>
          <p:nvPr/>
        </p:nvGrpSpPr>
        <p:grpSpPr>
          <a:xfrm>
            <a:off x="5220550" y="2034004"/>
            <a:ext cx="2926886" cy="2703208"/>
            <a:chOff x="2826676" y="2624837"/>
            <a:chExt cx="2699847" cy="2160000"/>
          </a:xfrm>
        </p:grpSpPr>
        <p:pic>
          <p:nvPicPr>
            <p:cNvPr id="22" name="Picture 2" descr="C:\Users\w46\Dropbox\Sistemi\render G+\2_1 copy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826676" y="2624837"/>
              <a:ext cx="2699847" cy="2160000"/>
            </a:xfrm>
            <a:prstGeom prst="rect">
              <a:avLst/>
            </a:prstGeom>
            <a:noFill/>
          </p:spPr>
        </p:pic>
        <p:sp>
          <p:nvSpPr>
            <p:cNvPr id="27" name="Freccia ad arco 26"/>
            <p:cNvSpPr/>
            <p:nvPr/>
          </p:nvSpPr>
          <p:spPr>
            <a:xfrm rot="4430850">
              <a:off x="3531588" y="3658535"/>
              <a:ext cx="480468" cy="566611"/>
            </a:xfrm>
            <a:prstGeom prst="circular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8" name="Freccia a destra con strisce 27"/>
            <p:cNvSpPr/>
            <p:nvPr/>
          </p:nvSpPr>
          <p:spPr>
            <a:xfrm rot="792012">
              <a:off x="4965365" y="3611011"/>
              <a:ext cx="304800" cy="254422"/>
            </a:xfrm>
            <a:prstGeom prst="striped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Freccia a destra con strisce 28"/>
            <p:cNvSpPr/>
            <p:nvPr/>
          </p:nvSpPr>
          <p:spPr>
            <a:xfrm rot="11508740">
              <a:off x="4385690" y="3505063"/>
              <a:ext cx="304800" cy="254422"/>
            </a:xfrm>
            <a:prstGeom prst="striped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" name="Freccia bidirezionale orizzontale 29"/>
            <p:cNvSpPr/>
            <p:nvPr/>
          </p:nvSpPr>
          <p:spPr>
            <a:xfrm rot="600000">
              <a:off x="3955312" y="2991292"/>
              <a:ext cx="1112875" cy="212651"/>
            </a:xfrm>
            <a:prstGeom prst="leftRightArrow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54227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9" name="CasellaDiTesto 8"/>
          <p:cNvSpPr txBox="1"/>
          <p:nvPr/>
        </p:nvSpPr>
        <p:spPr>
          <a:xfrm>
            <a:off x="988290" y="1632880"/>
            <a:ext cx="7309807" cy="31519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endParaRPr lang="it-IT" sz="1400" dirty="0" smtClean="0">
              <a:latin typeface="Helvetica Neue"/>
              <a:cs typeface="Helvetica Neue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16900" y="3517365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1. inserting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5526523" y="3517365"/>
            <a:ext cx="1117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3. Locking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14" name="Connettore 2 13"/>
          <p:cNvCxnSpPr/>
          <p:nvPr/>
        </p:nvCxnSpPr>
        <p:spPr>
          <a:xfrm>
            <a:off x="5220549" y="3601352"/>
            <a:ext cx="713323" cy="28534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sp>
        <p:nvSpPr>
          <p:cNvPr id="17" name="CasellaDiTesto 16"/>
          <p:cNvSpPr txBox="1"/>
          <p:nvPr/>
        </p:nvSpPr>
        <p:spPr>
          <a:xfrm>
            <a:off x="877795" y="760846"/>
            <a:ext cx="7560000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defTabSz="0">
              <a:lnSpc>
                <a:spcPct val="150000"/>
              </a:lnSpc>
            </a:pPr>
            <a:r>
              <a:rPr lang="it-IT" dirty="0" smtClean="0">
                <a:latin typeface="Helvetica Neue"/>
                <a:cs typeface="Helvetica Neue"/>
              </a:rPr>
              <a:t>6.	</a:t>
            </a:r>
            <a:r>
              <a:rPr lang="ru-RU" dirty="0" smtClean="0">
                <a:latin typeface="Helvetica Neue"/>
                <a:cs typeface="Helvetica Neue"/>
              </a:rPr>
              <a:t>Эстетически приятный внешний вид</a:t>
            </a:r>
            <a:r>
              <a:rPr lang="en-GB" dirty="0" smtClean="0">
                <a:latin typeface="Helvetica Neue"/>
                <a:cs typeface="Helvetica Neue"/>
              </a:rPr>
              <a:t>. </a:t>
            </a:r>
            <a:r>
              <a:rPr lang="ru-RU" dirty="0" smtClean="0">
                <a:latin typeface="Helvetica Neue"/>
                <a:cs typeface="Helvetica Neue"/>
              </a:rPr>
              <a:t>Фронтальная  декоративная планка с установленными на ней магнитами полностью интегрирует механизм </a:t>
            </a:r>
            <a:r>
              <a:rPr lang="en-GB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со шкафом, и даже открытая дверь не позволяет Вам увидеть компонентов механизма.</a:t>
            </a:r>
            <a:endParaRPr lang="it-IT" dirty="0" smtClean="0">
              <a:latin typeface="Helvetica Neue"/>
              <a:cs typeface="Helvetica Neue"/>
            </a:endParaRPr>
          </a:p>
        </p:txBody>
      </p:sp>
      <p:pic>
        <p:nvPicPr>
          <p:cNvPr id="2050" name="Picture 2" descr="C:\Users\w46\Dropbox\References pictures\Glow\GLOW 01.jpg"/>
          <p:cNvPicPr>
            <a:picLocks noChangeAspect="1" noChangeArrowheads="1"/>
          </p:cNvPicPr>
          <p:nvPr/>
        </p:nvPicPr>
        <p:blipFill>
          <a:blip r:embed="rId7" cstate="print"/>
          <a:srcRect l="15046" t="3934" r="21830" b="35361"/>
          <a:stretch>
            <a:fillRect/>
          </a:stretch>
        </p:blipFill>
        <p:spPr bwMode="auto">
          <a:xfrm>
            <a:off x="3657123" y="2475336"/>
            <a:ext cx="1563426" cy="2246001"/>
          </a:xfrm>
          <a:prstGeom prst="rect">
            <a:avLst/>
          </a:prstGeom>
          <a:noFill/>
        </p:spPr>
      </p:pic>
      <p:pic>
        <p:nvPicPr>
          <p:cNvPr id="2051" name="Picture 3" descr="C:\Users\w46\Dropbox\References pictures\Glow\GLOW 01.jpg"/>
          <p:cNvPicPr>
            <a:picLocks noChangeAspect="1" noChangeArrowheads="1"/>
          </p:cNvPicPr>
          <p:nvPr/>
        </p:nvPicPr>
        <p:blipFill>
          <a:blip r:embed="rId7" cstate="print"/>
          <a:srcRect l="33209" t="6052" r="33136" b="71681"/>
          <a:stretch>
            <a:fillRect/>
          </a:stretch>
        </p:blipFill>
        <p:spPr bwMode="auto">
          <a:xfrm>
            <a:off x="5897245" y="2492090"/>
            <a:ext cx="2229623" cy="22037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  <p:sp>
        <p:nvSpPr>
          <p:cNvPr id="21" name="Rettangolo 20"/>
          <p:cNvSpPr/>
          <p:nvPr/>
        </p:nvSpPr>
        <p:spPr>
          <a:xfrm>
            <a:off x="4033867" y="2400300"/>
            <a:ext cx="745352" cy="619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27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0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sp>
        <p:nvSpPr>
          <p:cNvPr id="8" name="CasellaDiTesto 7"/>
          <p:cNvSpPr txBox="1"/>
          <p:nvPr/>
        </p:nvSpPr>
        <p:spPr>
          <a:xfrm>
            <a:off x="893063" y="752475"/>
            <a:ext cx="663549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</a:pPr>
            <a:r>
              <a:rPr lang="en-GB" dirty="0" smtClean="0">
                <a:latin typeface="Helvetica Neue"/>
                <a:cs typeface="Helvetica Neue"/>
              </a:rPr>
              <a:t>T</a:t>
            </a:r>
            <a:r>
              <a:rPr lang="ru-RU" dirty="0" err="1" smtClean="0">
                <a:latin typeface="Helvetica Neue"/>
                <a:cs typeface="Helvetica Neue"/>
              </a:rPr>
              <a:t>ехнические</a:t>
            </a:r>
            <a:r>
              <a:rPr lang="ru-RU" dirty="0" smtClean="0">
                <a:latin typeface="Helvetica Neue"/>
                <a:cs typeface="Helvetica Neue"/>
              </a:rPr>
              <a:t> параметры</a:t>
            </a:r>
            <a:endParaRPr lang="en-GB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GB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dirty="0" smtClean="0">
                <a:latin typeface="Helvetica Neue"/>
                <a:cs typeface="Helvetica Neue"/>
              </a:rPr>
              <a:t>  </a:t>
            </a:r>
            <a:r>
              <a:rPr lang="ru-RU" dirty="0" smtClean="0">
                <a:latin typeface="Helvetica Neue"/>
                <a:cs typeface="Helvetica Neue"/>
              </a:rPr>
              <a:t>Максимальный вес 1-й двери</a:t>
            </a:r>
            <a:r>
              <a:rPr lang="en-GB" dirty="0" smtClean="0">
                <a:latin typeface="Helvetica Neue"/>
                <a:cs typeface="Helvetica Neue"/>
              </a:rPr>
              <a:t> : 70</a:t>
            </a:r>
            <a:r>
              <a:rPr lang="ru-RU" dirty="0" smtClean="0">
                <a:latin typeface="Helvetica Neue"/>
                <a:cs typeface="Helvetica Neue"/>
              </a:rPr>
              <a:t>кг</a:t>
            </a:r>
            <a:endParaRPr lang="en-GB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dirty="0" smtClean="0">
                <a:latin typeface="Helvetica Neue"/>
                <a:cs typeface="Helvetica Neue"/>
              </a:rPr>
              <a:t>  Ma</a:t>
            </a:r>
            <a:r>
              <a:rPr lang="ru-RU" dirty="0" err="1" smtClean="0">
                <a:latin typeface="Helvetica Neue"/>
                <a:cs typeface="Helvetica Neue"/>
              </a:rPr>
              <a:t>ксимальная</a:t>
            </a:r>
            <a:r>
              <a:rPr lang="ru-RU" dirty="0" smtClean="0">
                <a:latin typeface="Helvetica Neue"/>
                <a:cs typeface="Helvetica Neue"/>
              </a:rPr>
              <a:t> толщина двери</a:t>
            </a:r>
            <a:r>
              <a:rPr lang="en-GB" dirty="0" smtClean="0">
                <a:latin typeface="Helvetica Neue"/>
                <a:cs typeface="Helvetica Neue"/>
              </a:rPr>
              <a:t>: 50</a:t>
            </a:r>
            <a:r>
              <a:rPr lang="ru-RU" dirty="0" smtClean="0">
                <a:latin typeface="Helvetica Neue"/>
                <a:cs typeface="Helvetica Neue"/>
              </a:rPr>
              <a:t>мм</a:t>
            </a:r>
            <a:endParaRPr lang="en-GB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dirty="0" smtClean="0">
                <a:latin typeface="Helvetica Neue"/>
                <a:cs typeface="Helvetica Neue"/>
              </a:rPr>
              <a:t>  M</a:t>
            </a:r>
            <a:r>
              <a:rPr lang="ru-RU" dirty="0" err="1" smtClean="0">
                <a:latin typeface="Helvetica Neue"/>
                <a:cs typeface="Helvetica Neue"/>
              </a:rPr>
              <a:t>инимальная</a:t>
            </a:r>
            <a:r>
              <a:rPr lang="ru-RU" dirty="0" smtClean="0">
                <a:latin typeface="Helvetica Neue"/>
                <a:cs typeface="Helvetica Neue"/>
              </a:rPr>
              <a:t> ширина двери для установки доводчика</a:t>
            </a:r>
            <a:r>
              <a:rPr lang="en-GB" dirty="0" smtClean="0">
                <a:latin typeface="Helvetica Neue"/>
                <a:cs typeface="Helvetica Neue"/>
              </a:rPr>
              <a:t>: </a:t>
            </a: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GB" dirty="0" smtClean="0">
                <a:latin typeface="Helvetica Neue"/>
                <a:cs typeface="Helvetica Neue"/>
              </a:rPr>
              <a:t>2</a:t>
            </a:r>
            <a:r>
              <a:rPr lang="ru-RU" dirty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двери –</a:t>
            </a:r>
            <a:r>
              <a:rPr lang="en-GB" dirty="0" smtClean="0">
                <a:latin typeface="Helvetica Neue"/>
                <a:cs typeface="Helvetica Neue"/>
              </a:rPr>
              <a:t> 600</a:t>
            </a:r>
            <a:r>
              <a:rPr lang="ru-RU" dirty="0" smtClean="0">
                <a:latin typeface="Helvetica Neue"/>
                <a:cs typeface="Helvetica Neue"/>
              </a:rPr>
              <a:t>мм</a:t>
            </a:r>
            <a:endParaRPr lang="en-GB" dirty="0" smtClean="0">
              <a:latin typeface="Helvetica Neue"/>
              <a:cs typeface="Helvetica Neue"/>
            </a:endParaRP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GB" dirty="0" smtClean="0">
                <a:latin typeface="Helvetica Neue"/>
                <a:cs typeface="Helvetica Neue"/>
              </a:rPr>
              <a:t>3</a:t>
            </a:r>
            <a:r>
              <a:rPr lang="ru-RU" dirty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двери –</a:t>
            </a:r>
            <a:r>
              <a:rPr lang="en-GB" dirty="0" smtClean="0">
                <a:latin typeface="Helvetica Neue"/>
                <a:cs typeface="Helvetica Neue"/>
              </a:rPr>
              <a:t> 830</a:t>
            </a:r>
            <a:r>
              <a:rPr lang="ru-RU" dirty="0" smtClean="0">
                <a:latin typeface="Helvetica Neue"/>
                <a:cs typeface="Helvetica Neue"/>
              </a:rPr>
              <a:t>мм</a:t>
            </a:r>
            <a:r>
              <a:rPr lang="en-GB" dirty="0" smtClean="0">
                <a:latin typeface="Helvetica Neue"/>
                <a:cs typeface="Helvetica Neue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dirty="0" smtClean="0">
                <a:latin typeface="Helvetica Neue"/>
                <a:cs typeface="Helvetica Neue"/>
              </a:rPr>
              <a:t>  </a:t>
            </a:r>
            <a:r>
              <a:rPr lang="ru-RU" dirty="0" smtClean="0">
                <a:latin typeface="Helvetica Neue"/>
                <a:cs typeface="Helvetica Neue"/>
              </a:rPr>
              <a:t>Высота расположения двери от пола</a:t>
            </a:r>
            <a:r>
              <a:rPr lang="en-GB" dirty="0" smtClean="0">
                <a:latin typeface="Helvetica Neue"/>
                <a:cs typeface="Helvetica Neue"/>
              </a:rPr>
              <a:t>: 17 </a:t>
            </a:r>
            <a:r>
              <a:rPr lang="ru-RU" dirty="0" smtClean="0">
                <a:latin typeface="Helvetica Neue"/>
                <a:cs typeface="Helvetica Neue"/>
              </a:rPr>
              <a:t>или</a:t>
            </a:r>
            <a:r>
              <a:rPr lang="en-GB" dirty="0" smtClean="0">
                <a:latin typeface="Helvetica Neue"/>
                <a:cs typeface="Helvetica Neue"/>
              </a:rPr>
              <a:t> 33</a:t>
            </a:r>
            <a:r>
              <a:rPr lang="ru-RU" dirty="0" smtClean="0">
                <a:latin typeface="Helvetica Neue"/>
                <a:cs typeface="Helvetica Neue"/>
              </a:rPr>
              <a:t>мм</a:t>
            </a:r>
            <a:endParaRPr lang="en-GB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dirty="0" smtClean="0">
                <a:latin typeface="Helvetica Neue"/>
                <a:cs typeface="Helvetica Neue"/>
              </a:rPr>
              <a:t>  </a:t>
            </a:r>
            <a:r>
              <a:rPr lang="ru-RU" dirty="0" smtClean="0">
                <a:latin typeface="Helvetica Neue"/>
                <a:cs typeface="Helvetica Neue"/>
              </a:rPr>
              <a:t>Вертикальная регулировка</a:t>
            </a:r>
            <a:r>
              <a:rPr lang="en-GB" dirty="0" smtClean="0">
                <a:latin typeface="Helvetica Neue"/>
                <a:cs typeface="Helvetica Neue"/>
              </a:rPr>
              <a:t>: +5/-0 </a:t>
            </a:r>
            <a:r>
              <a:rPr lang="ru-RU" dirty="0" smtClean="0">
                <a:latin typeface="Helvetica Neue"/>
                <a:cs typeface="Helvetica Neue"/>
              </a:rPr>
              <a:t>мм</a:t>
            </a:r>
            <a:endParaRPr lang="en-GB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</a:pPr>
            <a:endParaRPr lang="it-IT" dirty="0" smtClean="0"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976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0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pic>
        <p:nvPicPr>
          <p:cNvPr id="2050" name="Picture 2" descr="http://www.notteidea.com/img/prodotti/prod_12187_im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40078" y="1157066"/>
            <a:ext cx="6667500" cy="3343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6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0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pic>
        <p:nvPicPr>
          <p:cNvPr id="8194" name="Picture 2" descr="http://www.etruscaarredamenti.it/public/prodotti/big_arredo%20(9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25530" y="1146517"/>
            <a:ext cx="5698858" cy="334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6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0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pic>
        <p:nvPicPr>
          <p:cNvPr id="6146" name="Picture 2" descr="http://www.nepi.it/admin/img/ARMADIO-TV-0001000129_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39124" y="1146297"/>
            <a:ext cx="4864581" cy="334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6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0" name="Picture 3" descr="\\SERVERVS\Commerciale\CORPORATE LOGO\Loghi\glowplus-logo-bianc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1646" y="224533"/>
            <a:ext cx="923829" cy="360000"/>
          </a:xfrm>
          <a:prstGeom prst="rect">
            <a:avLst/>
          </a:prstGeom>
          <a:noFill/>
        </p:spPr>
      </p:pic>
      <p:pic>
        <p:nvPicPr>
          <p:cNvPr id="4098" name="Picture 2" descr="http://www.gmkarredamenti.it/wp-content/uploads/2014/05/anta-scorrevole-ZENIT-in-vetro-satoinato-nero-e-maniglia-FLIP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04084" y="1146883"/>
            <a:ext cx="4120230" cy="334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60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o 21"/>
          <p:cNvGrpSpPr/>
          <p:nvPr/>
        </p:nvGrpSpPr>
        <p:grpSpPr>
          <a:xfrm>
            <a:off x="3612809" y="2162683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3" name="CasellaDiTesto 12"/>
          <p:cNvSpPr txBox="1"/>
          <p:nvPr/>
        </p:nvSpPr>
        <p:spPr>
          <a:xfrm>
            <a:off x="2593050" y="4119019"/>
            <a:ext cx="4123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kern="0" spc="-50" dirty="0" err="1" smtClean="0">
                <a:latin typeface="Helvetica"/>
                <a:cs typeface="Helvetica"/>
              </a:rPr>
              <a:t>www.bortoluzzi.com</a:t>
            </a:r>
            <a:endParaRPr lang="it-IT" b="1" kern="0" spc="-5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465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Ne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Nero .thmx</Template>
  <TotalTime>12303</TotalTime>
  <Words>549</Words>
  <Application>Microsoft Macintosh PowerPoint</Application>
  <PresentationFormat>Экран (16:9)</PresentationFormat>
  <Paragraphs>201</Paragraphs>
  <Slides>23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Nero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LUCA CELI</dc:creator>
  <cp:lastModifiedBy>Александр</cp:lastModifiedBy>
  <cp:revision>857</cp:revision>
  <cp:lastPrinted>2011-02-01T13:52:13Z</cp:lastPrinted>
  <dcterms:created xsi:type="dcterms:W3CDTF">2010-11-13T09:10:04Z</dcterms:created>
  <dcterms:modified xsi:type="dcterms:W3CDTF">2016-07-13T16:43:40Z</dcterms:modified>
</cp:coreProperties>
</file>